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33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317" r:id="rId12"/>
    <p:sldId id="318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314" r:id="rId31"/>
    <p:sldId id="31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0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18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5CBB4-363C-46B7-8B1C-747F5DE3A6E1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49F82-DF14-4FE0-99A4-91658FB80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9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4A137-8B37-41CC-91EE-DAE2F47937C0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8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050D7-3133-4F2F-837C-DEAD28DE403D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5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5215-7990-46F1-B967-30F0AC22C6AD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E0F4F-F797-428A-871B-2C0F6F39FC13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9307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F4413-E9BB-4A90-B309-C2C244951F70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58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1C573-D017-4060-BFA3-485742D87E47}" type="datetime1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15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EB1C-F3B5-4632-8918-C2BF3C3160D7}" type="datetime1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30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E0D5-BCA5-4E9A-AB30-A2A3DFF7C136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86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D5893-3E7B-4837-A1B8-65355E9565BF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0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A260-9E1B-46EF-BD03-3DCF798E84B6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68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A233-F9A3-4740-910B-43F8F182E494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8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187450"/>
            <a:ext cx="5060497" cy="4603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187451"/>
            <a:ext cx="5064665" cy="4603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23C0-48E9-44A6-A29B-82378C5B9E4C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4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143000"/>
            <a:ext cx="5089072" cy="4740275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143000"/>
            <a:ext cx="5089072" cy="4740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170CA-529D-42B9-BA0B-6EAA7BAE47FB}" type="datetime1">
              <a:rPr lang="en-US" smtClean="0"/>
              <a:t>7/18/2024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5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4C7A6-B1F7-447F-B2E1-0F39F7A726ED}" type="datetime1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82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0400E-B699-4C37-89B9-371849FDD094}" type="datetime1">
              <a:rPr lang="en-US" smtClean="0"/>
              <a:t>7/18/2024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7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74B2F-AF13-49D5-BAB8-A8013E72CF21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2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A719-9443-47A0-A748-A1C81E4C4305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46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930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219201"/>
            <a:ext cx="10353762" cy="4572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54AE640-E01B-476F-B290-241263396F33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5661" y="6367508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63BEB9-BEA6-4A0A-AB56-6E69BE4DE89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043" y="92237"/>
            <a:ext cx="1815163" cy="850575"/>
          </a:xfrm>
          <a:prstGeom prst="rect">
            <a:avLst/>
          </a:prstGeom>
        </p:spPr>
      </p:pic>
      <p:pic>
        <p:nvPicPr>
          <p:cNvPr id="2050" name="Picture 2" descr="https://media.defense.gov/2004/Apr/05/2001490078/-1/-1/0/05-F-ZZ999-009.jpg">
            <a:extLst>
              <a:ext uri="{FF2B5EF4-FFF2-40B4-BE49-F238E27FC236}">
                <a16:creationId xmlns:a16="http://schemas.microsoft.com/office/drawing/2014/main" id="{5C8F23C7-09B5-4F78-9D76-C329C16EA00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>
            <a:clrChange>
              <a:clrFrom>
                <a:srgbClr val="050304"/>
              </a:clrFrom>
              <a:clrTo>
                <a:srgbClr val="0503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" t="5119" r="4141" b="4619"/>
          <a:stretch/>
        </p:blipFill>
        <p:spPr bwMode="auto">
          <a:xfrm>
            <a:off x="122794" y="92236"/>
            <a:ext cx="966645" cy="85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1393F321-688C-4757-BECD-D0A41AEF18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200" y="6628884"/>
            <a:ext cx="1219200" cy="138906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altLang="en-US" sz="1000" b="1" dirty="0">
                <a:solidFill>
                  <a:srgbClr val="FFFFFF"/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2378466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mailto:elbert.peak@afit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A8AD-5C94-447E-8DB4-B4B56E3BF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264" y="1981919"/>
            <a:ext cx="5810865" cy="1828801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effectLst/>
              </a:rPr>
              <a:t>Electronics!!!</a:t>
            </a:r>
            <a:endParaRPr lang="en-US" dirty="0">
              <a:solidFill>
                <a:schemeClr val="tx1">
                  <a:lumMod val="85000"/>
                </a:schemeClr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4C191-92F3-4673-A283-EC824C467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620" y="3846112"/>
            <a:ext cx="5342025" cy="104986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effectLst/>
              </a:rPr>
              <a:t>Stephen Dunlap, CISSP</a:t>
            </a:r>
          </a:p>
          <a:p>
            <a:pPr>
              <a:defRPr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stephen.dunlap.ctr@afit.edu</a:t>
            </a:r>
            <a:endParaRPr lang="en-US" b="1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endParaRPr lang="en-US" b="1" dirty="0">
              <a:solidFill>
                <a:schemeClr val="tx1">
                  <a:lumMod val="85000"/>
                </a:schemeClr>
              </a:solidFill>
              <a:effectLst/>
            </a:endParaRPr>
          </a:p>
        </p:txBody>
      </p:sp>
      <p:pic>
        <p:nvPicPr>
          <p:cNvPr id="4" name="Picture 2" descr="ccr_logo.png">
            <a:extLst>
              <a:ext uri="{FF2B5EF4-FFF2-40B4-BE49-F238E27FC236}">
                <a16:creationId xmlns:a16="http://schemas.microsoft.com/office/drawing/2014/main" id="{FF8935DF-02A9-488A-AD0A-2D7C17C0B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86" y="1569449"/>
            <a:ext cx="3719102" cy="371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55D2BA-BEEF-4D71-898D-45333CC4E2AF}"/>
              </a:ext>
            </a:extLst>
          </p:cNvPr>
          <p:cNvSpPr txBox="1"/>
          <p:nvPr/>
        </p:nvSpPr>
        <p:spPr>
          <a:xfrm>
            <a:off x="4870488" y="5550912"/>
            <a:ext cx="68019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This briefing, presentation, or document is for information only.</a:t>
            </a:r>
          </a:p>
          <a:p>
            <a:pPr algn="ctr"/>
            <a:r>
              <a:rPr lang="en-US" sz="1400" dirty="0"/>
              <a:t>No US Government commitment to sell, loan, lease, co-develop</a:t>
            </a:r>
          </a:p>
          <a:p>
            <a:pPr algn="ctr"/>
            <a:r>
              <a:rPr lang="en-US" sz="1400" dirty="0"/>
              <a:t>or co-product defense articles or provide defense services is implied or intended</a:t>
            </a:r>
          </a:p>
        </p:txBody>
      </p:sp>
      <p:pic>
        <p:nvPicPr>
          <p:cNvPr id="6" name="Picture 5" descr="https://artofelectronics.net/wp-content/uploads/2014/04/book_3rd.png">
            <a:extLst>
              <a:ext uri="{FF2B5EF4-FFF2-40B4-BE49-F238E27FC236}">
                <a16:creationId xmlns:a16="http://schemas.microsoft.com/office/drawing/2014/main" id="{68114ADD-7584-4587-95A9-B07626798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502" y="2090057"/>
            <a:ext cx="3015604" cy="301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C2A54-087A-48CC-B250-F170AC5B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8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CB6DF-4FAE-4E99-A1FA-44EA3C9D3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E54409-3622-4BC5-BE84-CED9E48B4A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7" t="6013" r="10790" b="5944"/>
          <a:stretch/>
        </p:blipFill>
        <p:spPr>
          <a:xfrm>
            <a:off x="3300608" y="1565753"/>
            <a:ext cx="5567819" cy="395822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9B0D87-ABE7-40B3-BCF4-2EFADBF9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44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22BC-74E8-4E0C-97EF-79C4FB0D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Required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D538A-8711-4973-B943-199C60E35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2981" y="1030875"/>
            <a:ext cx="5141311" cy="538871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/>
              <a:t>#include &lt;</a:t>
            </a:r>
            <a:r>
              <a:rPr lang="en-US" sz="2800" dirty="0" err="1"/>
              <a:t>Arduino.h</a:t>
            </a:r>
            <a:r>
              <a:rPr lang="en-US" sz="2800" dirty="0"/>
              <a:t>&gt;</a:t>
            </a:r>
          </a:p>
          <a:p>
            <a:pPr marL="36900" indent="0">
              <a:buNone/>
            </a:pPr>
            <a:endParaRPr lang="en-US" sz="2800" b="1" dirty="0"/>
          </a:p>
          <a:p>
            <a:pPr marL="36900" indent="0">
              <a:buNone/>
            </a:pPr>
            <a:r>
              <a:rPr lang="en-US" sz="2800" b="1" dirty="0"/>
              <a:t>void setup()</a:t>
            </a:r>
          </a:p>
          <a:p>
            <a:pPr marL="36900" indent="0">
              <a:buNone/>
            </a:pPr>
            <a:r>
              <a:rPr lang="en-US" sz="2800" dirty="0"/>
              <a:t>{</a:t>
            </a:r>
          </a:p>
          <a:p>
            <a:pPr marL="36900" indent="0">
              <a:buNone/>
            </a:pPr>
            <a:r>
              <a:rPr lang="en-US" sz="2800" dirty="0"/>
              <a:t>  // Initialize serial port</a:t>
            </a:r>
          </a:p>
          <a:p>
            <a:pPr marL="36900" indent="0">
              <a:buNone/>
            </a:pPr>
            <a:r>
              <a:rPr lang="en-US" sz="2800" dirty="0"/>
              <a:t>  </a:t>
            </a:r>
            <a:r>
              <a:rPr lang="en-US" sz="2800" dirty="0" err="1"/>
              <a:t>Serial.begin</a:t>
            </a:r>
            <a:r>
              <a:rPr lang="en-US" sz="2800" dirty="0"/>
              <a:t>(921600);</a:t>
            </a:r>
          </a:p>
          <a:p>
            <a:pPr marL="36900" indent="0">
              <a:buNone/>
            </a:pPr>
            <a:r>
              <a:rPr lang="en-US" sz="2800" dirty="0"/>
              <a:t>  </a:t>
            </a:r>
            <a:r>
              <a:rPr lang="en-US" sz="2800" dirty="0" err="1"/>
              <a:t>Serial.print</a:t>
            </a:r>
            <a:r>
              <a:rPr lang="en-US" sz="2800" dirty="0"/>
              <a:t>(“Happens once”);</a:t>
            </a:r>
          </a:p>
          <a:p>
            <a:pPr marL="36900" indent="0">
              <a:buNone/>
            </a:pPr>
            <a:r>
              <a:rPr lang="en-US" sz="2800" dirty="0"/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58637-29A5-46C5-851F-DCE18CF30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892" y="1030875"/>
            <a:ext cx="5156127" cy="5388713"/>
          </a:xfrm>
        </p:spPr>
        <p:txBody>
          <a:bodyPr>
            <a:noAutofit/>
          </a:bodyPr>
          <a:lstStyle/>
          <a:p>
            <a:pPr marL="36900" indent="0">
              <a:buNone/>
            </a:pPr>
            <a:endParaRPr lang="en-US" sz="2800" b="1" dirty="0"/>
          </a:p>
          <a:p>
            <a:pPr marL="36900" indent="0">
              <a:buNone/>
            </a:pPr>
            <a:endParaRPr lang="en-US" sz="2800" b="1" dirty="0"/>
          </a:p>
          <a:p>
            <a:pPr marL="36900" indent="0">
              <a:buNone/>
            </a:pPr>
            <a:r>
              <a:rPr lang="en-US" sz="2800" b="1" dirty="0"/>
              <a:t>void loop()</a:t>
            </a:r>
          </a:p>
          <a:p>
            <a:pPr marL="36900" indent="0">
              <a:buNone/>
            </a:pPr>
            <a:r>
              <a:rPr lang="en-US" sz="2800" dirty="0"/>
              <a:t>{</a:t>
            </a:r>
          </a:p>
          <a:p>
            <a:pPr marL="36900" indent="0">
              <a:buNone/>
            </a:pPr>
            <a:r>
              <a:rPr lang="en-US" sz="2800" dirty="0"/>
              <a:t>  </a:t>
            </a:r>
            <a:r>
              <a:rPr lang="en-US" sz="2800" dirty="0" err="1"/>
              <a:t>Serial.print</a:t>
            </a:r>
            <a:r>
              <a:rPr lang="en-US" sz="2800" dirty="0"/>
              <a:t>("Hello World!\n");</a:t>
            </a:r>
          </a:p>
          <a:p>
            <a:pPr marL="36900" indent="0">
              <a:buNone/>
            </a:pPr>
            <a:r>
              <a:rPr lang="en-US" sz="2800" dirty="0"/>
              <a:t>  delay(1000);</a:t>
            </a:r>
          </a:p>
          <a:p>
            <a:pPr marL="36900" indent="0">
              <a:buNone/>
            </a:pPr>
            <a:r>
              <a:rPr lang="en-US" sz="2800" dirty="0"/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6BCD2-6B7F-4D86-96A3-85E64724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22BC-74E8-4E0C-97EF-79C4FB0D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D538A-8711-4973-B943-199C60E35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09198" y="999758"/>
            <a:ext cx="6388879" cy="5336633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2800" b="1" dirty="0"/>
              <a:t>int main() {</a:t>
            </a:r>
          </a:p>
          <a:p>
            <a:pPr marL="36900" indent="0">
              <a:buNone/>
            </a:pPr>
            <a:endParaRPr lang="en-US" sz="2800" b="1" dirty="0"/>
          </a:p>
          <a:p>
            <a:pPr marL="36900" indent="0">
              <a:buNone/>
            </a:pPr>
            <a:r>
              <a:rPr lang="en-US" sz="2800" b="1" dirty="0"/>
              <a:t>  setup();</a:t>
            </a:r>
            <a:br>
              <a:rPr lang="en-US" sz="2800" b="1" dirty="0"/>
            </a:br>
            <a:endParaRPr lang="en-US" sz="2800" b="1" dirty="0"/>
          </a:p>
          <a:p>
            <a:pPr marL="36900" indent="0">
              <a:buNone/>
            </a:pPr>
            <a:r>
              <a:rPr lang="en-US" sz="2800" b="1" dirty="0"/>
              <a:t>  while (true) {</a:t>
            </a:r>
          </a:p>
          <a:p>
            <a:pPr marL="36900" indent="0">
              <a:buNone/>
            </a:pPr>
            <a:r>
              <a:rPr lang="en-US" sz="2800" b="1" dirty="0"/>
              <a:t>    loop();</a:t>
            </a:r>
          </a:p>
          <a:p>
            <a:pPr marL="36900" indent="0">
              <a:buNone/>
            </a:pPr>
            <a:r>
              <a:rPr lang="en-US" sz="2800" b="1" dirty="0"/>
              <a:t>  }</a:t>
            </a:r>
            <a:br>
              <a:rPr lang="en-US" sz="2800" b="1" dirty="0"/>
            </a:br>
            <a:endParaRPr lang="en-US" sz="2800" b="1" dirty="0"/>
          </a:p>
          <a:p>
            <a:pPr marL="36900" indent="0">
              <a:buNone/>
            </a:pPr>
            <a:r>
              <a:rPr lang="en-US" sz="2800" b="1" dirty="0"/>
              <a:t>  return 0; // Never gets here</a:t>
            </a:r>
          </a:p>
          <a:p>
            <a:pPr marL="36900" indent="0">
              <a:buNone/>
            </a:pPr>
            <a:r>
              <a:rPr lang="en-US" sz="2800" b="1" dirty="0"/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6BCD2-6B7F-4D86-96A3-85E64724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03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C870F-8AE5-47D2-9AC7-1D25A9FD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Printers</a:t>
            </a: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9099C75C-2EB8-4E75-A1B8-CECD8B8E06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63" r="12734"/>
          <a:stretch/>
        </p:blipFill>
        <p:spPr>
          <a:xfrm>
            <a:off x="1864360" y="1143000"/>
            <a:ext cx="8463280" cy="5181600"/>
          </a:xfrm>
          <a:prstGeom prst="rect">
            <a:avLst/>
          </a:prstGeom>
        </p:spPr>
      </p:pic>
      <p:pic>
        <p:nvPicPr>
          <p:cNvPr id="4" name="Picture 2" descr="Image result for kfb2.0">
            <a:extLst>
              <a:ext uri="{FF2B5EF4-FFF2-40B4-BE49-F238E27FC236}">
                <a16:creationId xmlns:a16="http://schemas.microsoft.com/office/drawing/2014/main" id="{AD823395-E417-41DE-8AF4-CC1B34BD3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" t="4546" r="9553" b="2274"/>
          <a:stretch/>
        </p:blipFill>
        <p:spPr bwMode="auto">
          <a:xfrm>
            <a:off x="6588760" y="2245936"/>
            <a:ext cx="391407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A868F-E842-4A53-9BA3-E4597CA2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54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9D18-722F-4266-878A-500FFF5AA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5794A-B426-4AC3-9143-E3DB8D31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19201"/>
            <a:ext cx="10353762" cy="5312228"/>
          </a:xfrm>
        </p:spPr>
        <p:txBody>
          <a:bodyPr>
            <a:normAutofit lnSpcReduction="10000"/>
          </a:bodyPr>
          <a:lstStyle/>
          <a:p>
            <a:r>
              <a:rPr lang="en-US" kern="0" dirty="0"/>
              <a:t>Designed to provide OS features with lower overhead and more control over timing</a:t>
            </a:r>
          </a:p>
          <a:p>
            <a:endParaRPr lang="en-US" kern="0" dirty="0"/>
          </a:p>
          <a:p>
            <a:r>
              <a:rPr lang="en-US" kern="0" dirty="0"/>
              <a:t>Multitasking/Scheduling</a:t>
            </a:r>
          </a:p>
          <a:p>
            <a:pPr lvl="1"/>
            <a:r>
              <a:rPr lang="en-US" kern="0" dirty="0"/>
              <a:t>Event-driven – tasks run when an event occurs</a:t>
            </a:r>
          </a:p>
          <a:p>
            <a:pPr lvl="1"/>
            <a:r>
              <a:rPr lang="en-US" kern="0" dirty="0"/>
              <a:t>Time-sharing – tasks run regularly</a:t>
            </a:r>
          </a:p>
          <a:p>
            <a:pPr marL="0" indent="0">
              <a:buNone/>
            </a:pPr>
            <a:endParaRPr lang="en-US" kern="0" dirty="0"/>
          </a:p>
          <a:p>
            <a:r>
              <a:rPr lang="en-US" kern="0" dirty="0"/>
              <a:t>Common features:</a:t>
            </a:r>
          </a:p>
          <a:p>
            <a:pPr lvl="1"/>
            <a:r>
              <a:rPr lang="en-US" kern="0" dirty="0"/>
              <a:t>File systems</a:t>
            </a:r>
          </a:p>
          <a:p>
            <a:pPr lvl="1"/>
            <a:r>
              <a:rPr lang="en-US" kern="0" dirty="0"/>
              <a:t>Network protocol stacks</a:t>
            </a:r>
          </a:p>
          <a:p>
            <a:pPr marL="455612" lvl="1" indent="0">
              <a:buNone/>
            </a:pPr>
            <a:endParaRPr lang="en-US" kern="0" dirty="0"/>
          </a:p>
          <a:p>
            <a:r>
              <a:rPr lang="en-US" kern="0" dirty="0"/>
              <a:t>Often based on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FD1AA-89F0-4E18-B42D-8266E3A3E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21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D8BE-9840-46E6-901A-EAE01D7E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VxWorks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26737-EA8F-4A14-9D7E-C2595F600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VxWorks supports over 2 billion devices and has been the industry-leading RTOS for over 30 years</a:t>
            </a:r>
          </a:p>
          <a:p>
            <a:r>
              <a:rPr lang="en-US" dirty="0"/>
              <a:t>Mars Curiosity Rover and Reconnaissance Orbiter</a:t>
            </a:r>
          </a:p>
        </p:txBody>
      </p:sp>
      <p:pic>
        <p:nvPicPr>
          <p:cNvPr id="4" name="Picture 4" descr="https://upload.wikimedia.org/wikipedia/commons/thumb/0/01/Mars_%27Curiosity%27_Rover%2C_Spacecraft_Assembly_Facility%2C_Pasadena%2C_California_%282011%29.jpg/1920px-Mars_%27Curiosity%27_Rover%2C_Spacecraft_Assembly_Facility%2C_Pasadena%2C_California_%282011%29.jpg">
            <a:extLst>
              <a:ext uri="{FF2B5EF4-FFF2-40B4-BE49-F238E27FC236}">
                <a16:creationId xmlns:a16="http://schemas.microsoft.com/office/drawing/2014/main" id="{2C742980-2D44-42AE-B991-195CD0AE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746" y="2943330"/>
            <a:ext cx="4840036" cy="323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upload.wikimedia.org/wikipedia/commons/thumb/b/bd/Mars_Reconnaissance_Orbiter.jpg/1280px-Mars_Reconnaissance_Orbiter.jpg">
            <a:extLst>
              <a:ext uri="{FF2B5EF4-FFF2-40B4-BE49-F238E27FC236}">
                <a16:creationId xmlns:a16="http://schemas.microsoft.com/office/drawing/2014/main" id="{675F3861-3656-4616-B27B-77E7574F0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29" y="2943330"/>
            <a:ext cx="394899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99AB0-4278-4211-9949-C531E373D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77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1134-8D90-483A-991F-BEBA74DA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OS (ROS)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BAF96C4-D380-438D-9440-D433C301BCDF}"/>
              </a:ext>
            </a:extLst>
          </p:cNvPr>
          <p:cNvSpPr txBox="1">
            <a:spLocks/>
          </p:cNvSpPr>
          <p:nvPr/>
        </p:nvSpPr>
        <p:spPr>
          <a:xfrm>
            <a:off x="1874520" y="1105144"/>
            <a:ext cx="8224838" cy="4114800"/>
          </a:xfrm>
          <a:prstGeom prst="rect">
            <a:avLst/>
          </a:prstGeom>
        </p:spPr>
        <p:txBody>
          <a:bodyPr/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https://www.ros.org/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527C7-AEAA-4232-8138-D8EE9055D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34753"/>
            <a:ext cx="9144000" cy="49618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15031-D77B-4200-9737-DD36087C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06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299F-88F6-4225-99CB-3F8B5560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BlackBerry QNX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E720389-3AAA-4AEC-96AA-D59FD28414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0" r="1" b="7407"/>
          <a:stretch/>
        </p:blipFill>
        <p:spPr>
          <a:xfrm>
            <a:off x="3048058" y="1153048"/>
            <a:ext cx="6085236" cy="52943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A3905-5A19-4176-9559-BE3F51A35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53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D7BF2-A933-465F-AF82-9DA28A7B5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Board Computers</a:t>
            </a:r>
            <a:br>
              <a:rPr lang="en-US" dirty="0"/>
            </a:br>
            <a:r>
              <a:rPr lang="en-US" dirty="0"/>
              <a:t>(Sort of)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D2DF852A-64DF-4583-A465-B7B597447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07" y="1325545"/>
            <a:ext cx="8003586" cy="50593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82B16-DD5D-4EC7-B45D-DC1DF4F8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7BCEB-5BF9-42B7-810E-68793343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A40D4-F79D-43E8-94FD-B67727E84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19201"/>
            <a:ext cx="10353762" cy="5201696"/>
          </a:xfrm>
        </p:spPr>
        <p:txBody>
          <a:bodyPr/>
          <a:lstStyle/>
          <a:p>
            <a:r>
              <a:rPr lang="en-US" kern="0" dirty="0"/>
              <a:t>Combination of hardware, bare metal and RTOS</a:t>
            </a:r>
          </a:p>
          <a:p>
            <a:r>
              <a:rPr lang="en-US" kern="0" dirty="0"/>
              <a:t>Every embedded system is different</a:t>
            </a:r>
          </a:p>
          <a:p>
            <a:endParaRPr lang="en-US" kern="0" dirty="0"/>
          </a:p>
          <a:p>
            <a:r>
              <a:rPr lang="en-US" kern="0" dirty="0"/>
              <a:t>Multiple processors on one board</a:t>
            </a:r>
          </a:p>
          <a:p>
            <a:r>
              <a:rPr lang="en-US" kern="0" dirty="0"/>
              <a:t>Processors and FPGAs on same board</a:t>
            </a:r>
          </a:p>
          <a:p>
            <a:r>
              <a:rPr lang="en-US" kern="0" dirty="0"/>
              <a:t>Custom ASICs</a:t>
            </a:r>
          </a:p>
          <a:p>
            <a:r>
              <a:rPr lang="en-US" kern="0" dirty="0"/>
              <a:t>Multiple boards connected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E4A16-21DA-4DF0-9815-BF789D35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77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3A28F-0C80-4EBD-B215-78574F5A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Image result for embedded systems">
            <a:extLst>
              <a:ext uri="{FF2B5EF4-FFF2-40B4-BE49-F238E27FC236}">
                <a16:creationId xmlns:a16="http://schemas.microsoft.com/office/drawing/2014/main" id="{4F0CDE4D-85B8-4A93-8AF7-441F9DD96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356" y="1390022"/>
            <a:ext cx="8280639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5A593-889E-4036-83E8-F1C05E8A5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52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A5DF-C848-4D3B-AC5C-374D9D7D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C0D2D-55E0-4BAB-AD6C-30A58B88D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Altera SoC FPGA</a:t>
            </a:r>
          </a:p>
          <a:p>
            <a:pPr lvl="1"/>
            <a:r>
              <a:rPr lang="en-US" dirty="0"/>
              <a:t>Arm Processor</a:t>
            </a:r>
          </a:p>
          <a:p>
            <a:pPr lvl="1"/>
            <a:r>
              <a:rPr lang="en-US" dirty="0"/>
              <a:t>FPGA</a:t>
            </a:r>
          </a:p>
          <a:p>
            <a:pPr lvl="1"/>
            <a:r>
              <a:rPr lang="en-US" dirty="0"/>
              <a:t>RAM</a:t>
            </a:r>
          </a:p>
          <a:p>
            <a:pPr lvl="1"/>
            <a:r>
              <a:rPr lang="en-US" dirty="0"/>
              <a:t>Flash</a:t>
            </a:r>
          </a:p>
          <a:p>
            <a:pPr lvl="1"/>
            <a:r>
              <a:rPr lang="en-US" dirty="0"/>
              <a:t>Many other things</a:t>
            </a:r>
          </a:p>
          <a:p>
            <a:endParaRPr lang="en-US" dirty="0"/>
          </a:p>
        </p:txBody>
      </p:sp>
      <p:pic>
        <p:nvPicPr>
          <p:cNvPr id="4" name="Picture 2" descr="https://eda360insider.files.wordpress.com/2011/10/altera-soc-fpga-block-diagram.jpg?w=640">
            <a:extLst>
              <a:ext uri="{FF2B5EF4-FFF2-40B4-BE49-F238E27FC236}">
                <a16:creationId xmlns:a16="http://schemas.microsoft.com/office/drawing/2014/main" id="{252C0EFB-D49A-43D9-AD1B-29B7E1BD0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" t="2265" b="2147"/>
          <a:stretch/>
        </p:blipFill>
        <p:spPr bwMode="auto">
          <a:xfrm>
            <a:off x="6090676" y="999758"/>
            <a:ext cx="3996989" cy="571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9D96A-A8FE-40D9-85FD-6938426F8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17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34E0E-78B1-47A3-9C7F-3939BC656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82A8A4-E457-4480-BE28-1CC6B381C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6" t="65848" r="5319" b="7813"/>
          <a:stretch/>
        </p:blipFill>
        <p:spPr bwMode="auto">
          <a:xfrm>
            <a:off x="1565332" y="1259393"/>
            <a:ext cx="9061336" cy="4819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0B449-DFF3-4451-9864-CCF7DE01C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99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32C072-DCBA-4341-8F12-A578EC28E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2" descr="Image result for atmega328">
            <a:extLst>
              <a:ext uri="{FF2B5EF4-FFF2-40B4-BE49-F238E27FC236}">
                <a16:creationId xmlns:a16="http://schemas.microsoft.com/office/drawing/2014/main" id="{1C4E343F-FE04-4502-96A0-2DCEAA790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1" t="12727" r="21219" b="16364"/>
          <a:stretch/>
        </p:blipFill>
        <p:spPr bwMode="auto">
          <a:xfrm rot="5400000">
            <a:off x="6220314" y="2144502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5E2272-B6D5-4928-8DFD-7F3F9E7263CB}"/>
              </a:ext>
            </a:extLst>
          </p:cNvPr>
          <p:cNvSpPr/>
          <p:nvPr/>
        </p:nvSpPr>
        <p:spPr bwMode="auto">
          <a:xfrm>
            <a:off x="4552061" y="3020221"/>
            <a:ext cx="1371600" cy="1017972"/>
          </a:xfrm>
          <a:prstGeom prst="rect">
            <a:avLst/>
          </a:prstGeom>
          <a:solidFill>
            <a:schemeClr val="accent4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LED</a:t>
            </a:r>
          </a:p>
        </p:txBody>
      </p:sp>
      <p:cxnSp>
        <p:nvCxnSpPr>
          <p:cNvPr id="6" name="Elbow Connector 44">
            <a:extLst>
              <a:ext uri="{FF2B5EF4-FFF2-40B4-BE49-F238E27FC236}">
                <a16:creationId xmlns:a16="http://schemas.microsoft.com/office/drawing/2014/main" id="{ACB2D589-F263-4D87-A73D-E67BEF2F5AD0}"/>
              </a:ext>
            </a:extLst>
          </p:cNvPr>
          <p:cNvCxnSpPr>
            <a:cxnSpLocks/>
            <a:endCxn id="5" idx="3"/>
          </p:cNvCxnSpPr>
          <p:nvPr/>
        </p:nvCxnSpPr>
        <p:spPr bwMode="auto">
          <a:xfrm rot="10800000" flipV="1">
            <a:off x="5923661" y="3231715"/>
            <a:ext cx="1460432" cy="29749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04C46F7-9326-4B21-AA0C-0C2EDEABA676}"/>
              </a:ext>
            </a:extLst>
          </p:cNvPr>
          <p:cNvSpPr/>
          <p:nvPr/>
        </p:nvSpPr>
        <p:spPr bwMode="auto">
          <a:xfrm>
            <a:off x="2681508" y="3020221"/>
            <a:ext cx="1371600" cy="1017972"/>
          </a:xfrm>
          <a:prstGeom prst="rect">
            <a:avLst/>
          </a:prstGeom>
          <a:solidFill>
            <a:schemeClr val="accent4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Resistor</a:t>
            </a:r>
          </a:p>
        </p:txBody>
      </p:sp>
      <p:cxnSp>
        <p:nvCxnSpPr>
          <p:cNvPr id="10" name="Elbow Connector 44">
            <a:extLst>
              <a:ext uri="{FF2B5EF4-FFF2-40B4-BE49-F238E27FC236}">
                <a16:creationId xmlns:a16="http://schemas.microsoft.com/office/drawing/2014/main" id="{D54EAECF-DD81-4A90-BD7D-6CD30273E225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 bwMode="auto">
          <a:xfrm flipH="1">
            <a:off x="4053108" y="3529207"/>
            <a:ext cx="498953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Elbow Connector 44">
            <a:extLst>
              <a:ext uri="{FF2B5EF4-FFF2-40B4-BE49-F238E27FC236}">
                <a16:creationId xmlns:a16="http://schemas.microsoft.com/office/drawing/2014/main" id="{00EFE235-3E44-4AD7-A93A-ABBBD9E817E4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rot="10800000" flipH="1">
            <a:off x="2681507" y="2317315"/>
            <a:ext cx="4414487" cy="1211892"/>
          </a:xfrm>
          <a:prstGeom prst="bentConnector3">
            <a:avLst>
              <a:gd name="adj1" fmla="val -5178"/>
            </a:avLst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45886DE-24EF-4DA8-876F-9E714B8D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PCBs</a:t>
            </a:r>
          </a:p>
        </p:txBody>
      </p:sp>
    </p:spTree>
    <p:extLst>
      <p:ext uri="{BB962C8B-B14F-4D97-AF65-F5344CB8AC3E}">
        <p14:creationId xmlns:p14="http://schemas.microsoft.com/office/powerpoint/2010/main" val="596821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01311-0359-4B57-8AC5-A069E521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PCBs</a:t>
            </a:r>
          </a:p>
        </p:txBody>
      </p:sp>
      <p:pic>
        <p:nvPicPr>
          <p:cNvPr id="3" name="Picture 4" descr="Image result for pcb no solder mask">
            <a:extLst>
              <a:ext uri="{FF2B5EF4-FFF2-40B4-BE49-F238E27FC236}">
                <a16:creationId xmlns:a16="http://schemas.microsoft.com/office/drawing/2014/main" id="{2996F4FF-11E0-4DF4-A92A-F6045C2DF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84" y="2051121"/>
            <a:ext cx="10304678" cy="339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DE6EE-BE89-4327-B7DD-BE5AF3F1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78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6D26-C578-4159-889C-37A52F1BB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F48EF0-3846-4460-B530-A2066D251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55" y="1722454"/>
            <a:ext cx="10081089" cy="4055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3ECBF9-EA48-4898-A94A-96DFB7788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24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489348-65F2-4CDE-B275-35864273D17F}"/>
              </a:ext>
            </a:extLst>
          </p:cNvPr>
          <p:cNvCxnSpPr>
            <a:cxnSpLocks/>
          </p:cNvCxnSpPr>
          <p:nvPr/>
        </p:nvCxnSpPr>
        <p:spPr>
          <a:xfrm>
            <a:off x="2135275" y="2823587"/>
            <a:ext cx="0" cy="1813727"/>
          </a:xfrm>
          <a:prstGeom prst="line">
            <a:avLst/>
          </a:prstGeom>
          <a:ln w="76200">
            <a:solidFill>
              <a:srgbClr val="FF5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B0C636-8178-4CBF-BC57-EE721C2E395A}"/>
              </a:ext>
            </a:extLst>
          </p:cNvPr>
          <p:cNvCxnSpPr>
            <a:cxnSpLocks/>
          </p:cNvCxnSpPr>
          <p:nvPr/>
        </p:nvCxnSpPr>
        <p:spPr>
          <a:xfrm>
            <a:off x="2252506" y="2823587"/>
            <a:ext cx="0" cy="1813727"/>
          </a:xfrm>
          <a:prstGeom prst="line">
            <a:avLst/>
          </a:prstGeom>
          <a:ln w="76200">
            <a:solidFill>
              <a:srgbClr val="FF5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753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6D26-C578-4159-889C-37A52F1BB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 Hole vs Surface Mount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E9C42-5A43-4B68-A480-55C39EE3F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18" y="1344804"/>
            <a:ext cx="8641715" cy="4724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91F38-74F5-4130-9B9F-9F67D4253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2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6D26-C578-4159-889C-37A52F1BB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Soldering - Through hole</a:t>
            </a:r>
          </a:p>
        </p:txBody>
      </p:sp>
      <p:pic>
        <p:nvPicPr>
          <p:cNvPr id="3" name="Picture 2" descr="soldering action shot">
            <a:extLst>
              <a:ext uri="{FF2B5EF4-FFF2-40B4-BE49-F238E27FC236}">
                <a16:creationId xmlns:a16="http://schemas.microsoft.com/office/drawing/2014/main" id="{B61DF468-5029-4FA2-A473-19D5DA011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226" y="1092758"/>
            <a:ext cx="7962900" cy="53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D52CC-666D-4920-BBFA-82C997DA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37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6D26-C578-4159-889C-37A52F1BB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Soldering - SMD</a:t>
            </a:r>
          </a:p>
        </p:txBody>
      </p:sp>
      <p:pic>
        <p:nvPicPr>
          <p:cNvPr id="3" name="Picture 4" descr="https://dlnmh9ip6v2uc.cloudfront.net/tutorialimages/Stencil_Cutting/placeParts-small.JPG">
            <a:extLst>
              <a:ext uri="{FF2B5EF4-FFF2-40B4-BE49-F238E27FC236}">
                <a16:creationId xmlns:a16="http://schemas.microsoft.com/office/drawing/2014/main" id="{4D4AB95A-5FCF-48F5-A4D1-8E9F592BF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8" t="10169" r="12482" b="13559"/>
          <a:stretch/>
        </p:blipFill>
        <p:spPr bwMode="auto">
          <a:xfrm>
            <a:off x="3347776" y="1086944"/>
            <a:ext cx="6981402" cy="532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8B0B9F-BDEC-4F0D-90DD-2C82D4B73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9"/>
          <a:stretch/>
        </p:blipFill>
        <p:spPr>
          <a:xfrm>
            <a:off x="2052376" y="1580104"/>
            <a:ext cx="4343400" cy="4724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5FFFF-02CD-4DE9-B768-FC1C9805D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08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6D26-C578-4159-889C-37A52F1BB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Analysis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6AE0CB59-1799-423A-865A-B552D9E2FA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75" y="776614"/>
            <a:ext cx="9218001" cy="59560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8ADB3-9549-4CAC-85C0-56B8D733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66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39EBB-8592-4702-BD9A-4B8B1250A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EEEDE-60E5-45D7-8421-0D6A6B387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19200"/>
            <a:ext cx="10353762" cy="50208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Processors and Microcontrollers</a:t>
            </a:r>
          </a:p>
          <a:p>
            <a:r>
              <a:rPr lang="en-US" dirty="0"/>
              <a:t>Volatile memory</a:t>
            </a:r>
          </a:p>
          <a:p>
            <a:pPr lvl="1"/>
            <a:r>
              <a:rPr lang="en-US" dirty="0"/>
              <a:t>SRAM</a:t>
            </a:r>
          </a:p>
          <a:p>
            <a:r>
              <a:rPr lang="en-US" dirty="0"/>
              <a:t>Nonvolatile memory</a:t>
            </a:r>
          </a:p>
          <a:p>
            <a:pPr lvl="1"/>
            <a:r>
              <a:rPr lang="en-US" dirty="0"/>
              <a:t>Flash</a:t>
            </a:r>
          </a:p>
          <a:p>
            <a:pPr lvl="1"/>
            <a:r>
              <a:rPr lang="en-US" dirty="0"/>
              <a:t>EEPROM</a:t>
            </a:r>
          </a:p>
          <a:p>
            <a:pPr lvl="1"/>
            <a:r>
              <a:rPr lang="en-US" dirty="0"/>
              <a:t>SD Cards – not kidding</a:t>
            </a:r>
          </a:p>
          <a:p>
            <a:r>
              <a:rPr lang="en-US" dirty="0"/>
              <a:t>Connectors</a:t>
            </a:r>
          </a:p>
          <a:p>
            <a:pPr lvl="1"/>
            <a:r>
              <a:rPr lang="en-US" dirty="0"/>
              <a:t>USB</a:t>
            </a:r>
          </a:p>
          <a:p>
            <a:pPr lvl="1"/>
            <a:r>
              <a:rPr lang="en-US" dirty="0"/>
              <a:t>UART</a:t>
            </a:r>
          </a:p>
          <a:p>
            <a:pPr lvl="1"/>
            <a:r>
              <a:rPr lang="en-US" dirty="0"/>
              <a:t>JTAG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124C5-6E63-49B4-B1F4-3601D2A0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56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56C6-6216-463D-982E-21974EA6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0F81B-A7D4-46D9-9F80-55807FBD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embedded systems</a:t>
            </a:r>
          </a:p>
          <a:p>
            <a:r>
              <a:rPr lang="en-US" dirty="0"/>
              <a:t>PCBs</a:t>
            </a:r>
          </a:p>
          <a:p>
            <a:r>
              <a:rPr lang="en-US" dirty="0"/>
              <a:t>PCB Components</a:t>
            </a:r>
          </a:p>
          <a:p>
            <a:r>
              <a:rPr lang="en-US" dirty="0"/>
              <a:t>Input/output – IO 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Programming Interfaces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D633-DA94-4987-B181-551AE83B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3B47-3F24-45BD-8B32-09727608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Datasheets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A800B9-1594-4BC0-83BB-929913A09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D8826-A25A-4935-93AB-BFF78DFDC6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8" r="24950" b="13436"/>
          <a:stretch/>
        </p:blipFill>
        <p:spPr>
          <a:xfrm>
            <a:off x="3140795" y="862883"/>
            <a:ext cx="5899761" cy="586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5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D20D-EAE8-4BEF-A123-6273F9277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86C199-C80E-4122-8BC1-E08977D40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28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43FC0-01E7-4A8B-B615-28D94603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1CBEA-1CCF-48DE-8A9E-7A3B8E693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Only – Digital Logic</a:t>
            </a:r>
          </a:p>
          <a:p>
            <a:r>
              <a:rPr lang="en-US" dirty="0"/>
              <a:t>Bare Metal Programming</a:t>
            </a:r>
          </a:p>
          <a:p>
            <a:r>
              <a:rPr lang="en-US" dirty="0"/>
              <a:t>RTOS</a:t>
            </a:r>
          </a:p>
          <a:p>
            <a:r>
              <a:rPr lang="en-US" dirty="0"/>
              <a:t>Hybrid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72389-5EB6-40AA-A90F-E6C7D10E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98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0BF2B-234F-4C9B-9481-BEDE78CC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Only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BD3A5-D473-47E1-A7E7-8AD4AF68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19201"/>
            <a:ext cx="10353762" cy="4572000"/>
          </a:xfrm>
        </p:spPr>
        <p:txBody>
          <a:bodyPr/>
          <a:lstStyle/>
          <a:p>
            <a:r>
              <a:rPr lang="en-US" kern="0" dirty="0"/>
              <a:t>No software or code</a:t>
            </a:r>
          </a:p>
          <a:p>
            <a:r>
              <a:rPr lang="en-US" kern="0" dirty="0"/>
              <a:t>Super fast</a:t>
            </a:r>
          </a:p>
          <a:p>
            <a:r>
              <a:rPr lang="en-US" kern="0" dirty="0"/>
              <a:t>Reliable</a:t>
            </a:r>
          </a:p>
          <a:p>
            <a:r>
              <a:rPr lang="en-US" kern="0" dirty="0"/>
              <a:t>Types</a:t>
            </a:r>
          </a:p>
          <a:p>
            <a:pPr lvl="1"/>
            <a:r>
              <a:rPr lang="en-US" kern="0" dirty="0"/>
              <a:t>Circuits – caps, resistors, transistors, etc.</a:t>
            </a:r>
          </a:p>
          <a:p>
            <a:pPr lvl="1"/>
            <a:r>
              <a:rPr lang="en-US" kern="0" dirty="0"/>
              <a:t>Digital logic – Gate logic</a:t>
            </a:r>
          </a:p>
          <a:p>
            <a:pPr lvl="1"/>
            <a:r>
              <a:rPr lang="en-US" kern="0" dirty="0"/>
              <a:t>Timer chips</a:t>
            </a:r>
          </a:p>
          <a:p>
            <a:pPr lvl="1"/>
            <a:r>
              <a:rPr lang="en-US" kern="0" dirty="0"/>
              <a:t>ASIC - Application-Specific Integrated Circuit</a:t>
            </a:r>
          </a:p>
          <a:p>
            <a:pPr lvl="1"/>
            <a:r>
              <a:rPr lang="en-US" kern="0" dirty="0"/>
              <a:t>FPGA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3D6D1-C6A7-4606-83B2-7FEC82EB0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678B94-19BB-4F6A-992B-C0DA35FAB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5" b="32132"/>
          <a:stretch/>
        </p:blipFill>
        <p:spPr>
          <a:xfrm>
            <a:off x="7012583" y="4343401"/>
            <a:ext cx="4935793" cy="226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2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F861-2296-46F4-97C9-81AFA180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Non-electric example</a:t>
            </a:r>
          </a:p>
        </p:txBody>
      </p:sp>
      <p:pic>
        <p:nvPicPr>
          <p:cNvPr id="3" name="Picture 2" descr="Image result for toilet diagram">
            <a:extLst>
              <a:ext uri="{FF2B5EF4-FFF2-40B4-BE49-F238E27FC236}">
                <a16:creationId xmlns:a16="http://schemas.microsoft.com/office/drawing/2014/main" id="{A149E2DF-CB4A-42A0-A8B1-4EC3227F0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55" y="1082152"/>
            <a:ext cx="5317089" cy="55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D80E5-0CC6-41B3-B0F6-EF22508E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13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B8B5-4EB9-4CBB-8DD0-F7609C45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Level Controller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61E35BF6-5AA8-416F-A507-10782A766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5" b="32132"/>
          <a:stretch/>
        </p:blipFill>
        <p:spPr>
          <a:xfrm>
            <a:off x="2112574" y="1700684"/>
            <a:ext cx="7956204" cy="36575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6755D-964D-46F8-BFAD-002149B3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75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22C81-FBF9-40C9-BF27-793BCFC9F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Keurig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076C309F-8E91-40AF-AB42-4C35A4906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9" t="7518" r="7533" b="5937"/>
          <a:stretch/>
        </p:blipFill>
        <p:spPr>
          <a:xfrm>
            <a:off x="4204725" y="1143000"/>
            <a:ext cx="3771901" cy="52460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442BE-BD40-411F-B1B0-D2E14777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42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16CC8-1EEF-4F3A-9C9C-13E46285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BARE METAL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9CC2A-15EC-4899-AA47-D9A5D3374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19200"/>
            <a:ext cx="10353762" cy="52921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Typically C (possibly assembly)</a:t>
            </a:r>
          </a:p>
          <a:p>
            <a:r>
              <a:rPr lang="en-US" dirty="0"/>
              <a:t>Rust is gaining popularity</a:t>
            </a:r>
          </a:p>
          <a:p>
            <a:r>
              <a:rPr lang="en-US" dirty="0"/>
              <a:t>No operating system</a:t>
            </a:r>
          </a:p>
          <a:p>
            <a:pPr lvl="1"/>
            <a:r>
              <a:rPr lang="en-US" dirty="0"/>
              <a:t>No overhead or scheduling issues</a:t>
            </a:r>
          </a:p>
          <a:p>
            <a:pPr lvl="1"/>
            <a:r>
              <a:rPr lang="en-US" dirty="0"/>
              <a:t>All code controlled by the programmer</a:t>
            </a:r>
          </a:p>
          <a:p>
            <a:pPr lvl="1"/>
            <a:r>
              <a:rPr lang="en-US" dirty="0"/>
              <a:t>Full control of hardware</a:t>
            </a:r>
          </a:p>
          <a:p>
            <a:pPr lvl="2"/>
            <a:r>
              <a:rPr lang="en-US" dirty="0"/>
              <a:t>Interrupts</a:t>
            </a:r>
          </a:p>
          <a:p>
            <a:pPr lvl="2"/>
            <a:r>
              <a:rPr lang="en-US" dirty="0"/>
              <a:t>Timers</a:t>
            </a:r>
          </a:p>
          <a:p>
            <a:pPr lvl="2"/>
            <a:r>
              <a:rPr lang="en-US" dirty="0"/>
              <a:t>Registers</a:t>
            </a:r>
          </a:p>
          <a:p>
            <a:pPr lvl="2"/>
            <a:r>
              <a:rPr lang="en-US" dirty="0"/>
              <a:t>HW-level communication</a:t>
            </a:r>
          </a:p>
          <a:p>
            <a:r>
              <a:rPr lang="en-US" dirty="0"/>
              <a:t>No OS features:</a:t>
            </a:r>
          </a:p>
          <a:p>
            <a:pPr lvl="1"/>
            <a:r>
              <a:rPr lang="en-US" dirty="0"/>
              <a:t>file system, network stack, etc.</a:t>
            </a:r>
          </a:p>
        </p:txBody>
      </p:sp>
      <p:pic>
        <p:nvPicPr>
          <p:cNvPr id="4" name="Picture 2" descr="Image result for atmega328">
            <a:extLst>
              <a:ext uri="{FF2B5EF4-FFF2-40B4-BE49-F238E27FC236}">
                <a16:creationId xmlns:a16="http://schemas.microsoft.com/office/drawing/2014/main" id="{31368F22-D453-4C30-88B1-58D727FA0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1" t="12727" r="21219" b="16364"/>
          <a:stretch/>
        </p:blipFill>
        <p:spPr bwMode="auto">
          <a:xfrm rot="5400000">
            <a:off x="6664988" y="2150765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89224-AF94-4AC3-B5C5-8FCCCB35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240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1938</TotalTime>
  <Words>462</Words>
  <Application>Microsoft Office PowerPoint</Application>
  <PresentationFormat>Widescreen</PresentationFormat>
  <Paragraphs>160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Trebuchet MS</vt:lpstr>
      <vt:lpstr>Wingdings 2</vt:lpstr>
      <vt:lpstr>Slate</vt:lpstr>
      <vt:lpstr>Electronics!!!</vt:lpstr>
      <vt:lpstr>PowerPoint Presentation</vt:lpstr>
      <vt:lpstr>Agenda</vt:lpstr>
      <vt:lpstr>Types of Embedded Systems</vt:lpstr>
      <vt:lpstr>Hardware Only</vt:lpstr>
      <vt:lpstr>Non-electric example</vt:lpstr>
      <vt:lpstr>Water Level Controller</vt:lpstr>
      <vt:lpstr>Keurig</vt:lpstr>
      <vt:lpstr>BARE METAL Programming</vt:lpstr>
      <vt:lpstr>Arduino</vt:lpstr>
      <vt:lpstr>Minimum Required Code</vt:lpstr>
      <vt:lpstr>Behind the scenes</vt:lpstr>
      <vt:lpstr>3D Printers</vt:lpstr>
      <vt:lpstr>RTOS</vt:lpstr>
      <vt:lpstr>VxWorks</vt:lpstr>
      <vt:lpstr>Robot OS (ROS)</vt:lpstr>
      <vt:lpstr>BlackBerry QNX</vt:lpstr>
      <vt:lpstr>Single Board Computers (Sort of)</vt:lpstr>
      <vt:lpstr>HYBRID</vt:lpstr>
      <vt:lpstr>SoC</vt:lpstr>
      <vt:lpstr>PLC</vt:lpstr>
      <vt:lpstr>PCBs</vt:lpstr>
      <vt:lpstr>PCBs</vt:lpstr>
      <vt:lpstr>Layers</vt:lpstr>
      <vt:lpstr>Through Hole vs Surface Mount</vt:lpstr>
      <vt:lpstr>Soldering - Through hole</vt:lpstr>
      <vt:lpstr>Soldering - SMD</vt:lpstr>
      <vt:lpstr>Hardware Analysis</vt:lpstr>
      <vt:lpstr>Interesting Components</vt:lpstr>
      <vt:lpstr>Datasheets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Manufacturing CSCE-660</dc:title>
  <dc:creator>Dunlap, Stephen Ctr USAF AETC AFIT/ENG</dc:creator>
  <cp:lastModifiedBy>Stephen Dunlap</cp:lastModifiedBy>
  <cp:revision>53</cp:revision>
  <dcterms:created xsi:type="dcterms:W3CDTF">2022-05-06T12:30:37Z</dcterms:created>
  <dcterms:modified xsi:type="dcterms:W3CDTF">2024-07-18T13:32:22Z</dcterms:modified>
</cp:coreProperties>
</file>